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slides/slide22.xml" ContentType="application/vnd.openxmlformats-officedocument.presentationml.slide+xml"/>
  <Default Extension="gif" ContentType="image/gif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6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5" r:id="rId10"/>
    <p:sldId id="266" r:id="rId11"/>
    <p:sldId id="263" r:id="rId12"/>
    <p:sldId id="262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1" r:id="rId25"/>
    <p:sldId id="280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59965" autoAdjust="0"/>
  </p:normalViewPr>
  <p:slideViewPr>
    <p:cSldViewPr snapToGrid="0" snapToObjects="1">
      <p:cViewPr varScale="1">
        <p:scale>
          <a:sx n="69" d="100"/>
          <a:sy n="69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5EE51B-625B-0643-AFD3-3C1B718DB912}" type="doc">
      <dgm:prSet loTypeId="urn:microsoft.com/office/officeart/2005/8/layout/hProcess9" loCatId="process" qsTypeId="urn:microsoft.com/office/officeart/2005/8/quickstyle/simple4" qsCatId="simple" csTypeId="urn:microsoft.com/office/officeart/2005/8/colors/colorful4" csCatId="colorful" phldr="1"/>
      <dgm:spPr/>
    </dgm:pt>
    <dgm:pt modelId="{98F4831C-4A95-CD4B-BE86-0CA92AF12EE7}">
      <dgm:prSet phldrT="[Text]"/>
      <dgm:spPr/>
      <dgm:t>
        <a:bodyPr/>
        <a:lstStyle/>
        <a:p>
          <a:r>
            <a:rPr lang="en-US" dirty="0" smtClean="0"/>
            <a:t>A Look at Structure &amp; Resources</a:t>
          </a:r>
          <a:endParaRPr lang="en-US" dirty="0"/>
        </a:p>
      </dgm:t>
    </dgm:pt>
    <dgm:pt modelId="{92697FAF-16FA-D14E-BB9E-59D3B6B74E91}" type="parTrans" cxnId="{BD5C8350-A9A7-3248-833C-F385C87DD43E}">
      <dgm:prSet/>
      <dgm:spPr/>
      <dgm:t>
        <a:bodyPr/>
        <a:lstStyle/>
        <a:p>
          <a:endParaRPr lang="en-US"/>
        </a:p>
      </dgm:t>
    </dgm:pt>
    <dgm:pt modelId="{6753092E-33E1-AB4C-9A79-52EA2E884F2A}" type="sibTrans" cxnId="{BD5C8350-A9A7-3248-833C-F385C87DD43E}">
      <dgm:prSet/>
      <dgm:spPr/>
      <dgm:t>
        <a:bodyPr/>
        <a:lstStyle/>
        <a:p>
          <a:endParaRPr lang="en-US"/>
        </a:p>
      </dgm:t>
    </dgm:pt>
    <dgm:pt modelId="{5C6A1A44-B94E-7D49-A639-A1CD7DBF3B69}">
      <dgm:prSet phldrT="[Text]"/>
      <dgm:spPr/>
      <dgm:t>
        <a:bodyPr/>
        <a:lstStyle/>
        <a:p>
          <a:r>
            <a:rPr lang="en-US" dirty="0" smtClean="0"/>
            <a:t>Format for Discussion</a:t>
          </a:r>
          <a:endParaRPr lang="en-US" dirty="0"/>
        </a:p>
      </dgm:t>
    </dgm:pt>
    <dgm:pt modelId="{342760E8-745B-DD4F-9507-B689271058C0}" type="parTrans" cxnId="{EFD7A823-1382-B045-A5A1-4D0C32707506}">
      <dgm:prSet/>
      <dgm:spPr/>
      <dgm:t>
        <a:bodyPr/>
        <a:lstStyle/>
        <a:p>
          <a:endParaRPr lang="en-US"/>
        </a:p>
      </dgm:t>
    </dgm:pt>
    <dgm:pt modelId="{EDB21B90-B064-3C4A-A1BD-05CFA9F6EACC}" type="sibTrans" cxnId="{EFD7A823-1382-B045-A5A1-4D0C32707506}">
      <dgm:prSet/>
      <dgm:spPr/>
      <dgm:t>
        <a:bodyPr/>
        <a:lstStyle/>
        <a:p>
          <a:endParaRPr lang="en-US"/>
        </a:p>
      </dgm:t>
    </dgm:pt>
    <dgm:pt modelId="{8EC73D55-A328-BB41-8B83-F47F80B84C2F}">
      <dgm:prSet phldrT="[Text]"/>
      <dgm:spPr/>
      <dgm:t>
        <a:bodyPr/>
        <a:lstStyle/>
        <a:p>
          <a:r>
            <a:rPr lang="en-US" dirty="0" smtClean="0"/>
            <a:t>Our ‘</a:t>
          </a:r>
          <a:r>
            <a:rPr lang="en-US" dirty="0" err="1" smtClean="0"/>
            <a:t>Reportables</a:t>
          </a:r>
          <a:r>
            <a:rPr lang="en-US" dirty="0" smtClean="0"/>
            <a:t>’</a:t>
          </a:r>
          <a:endParaRPr lang="en-US" dirty="0"/>
        </a:p>
      </dgm:t>
    </dgm:pt>
    <dgm:pt modelId="{7493F8D7-5312-B746-94A1-CEEA63AE5BD0}" type="parTrans" cxnId="{1C70BA3C-F030-704D-9784-F3E09BEB875C}">
      <dgm:prSet/>
      <dgm:spPr/>
      <dgm:t>
        <a:bodyPr/>
        <a:lstStyle/>
        <a:p>
          <a:endParaRPr lang="en-US"/>
        </a:p>
      </dgm:t>
    </dgm:pt>
    <dgm:pt modelId="{3B1DA164-8CA3-9646-A1DA-2ACED7896FE4}" type="sibTrans" cxnId="{1C70BA3C-F030-704D-9784-F3E09BEB875C}">
      <dgm:prSet/>
      <dgm:spPr/>
      <dgm:t>
        <a:bodyPr/>
        <a:lstStyle/>
        <a:p>
          <a:endParaRPr lang="en-US"/>
        </a:p>
      </dgm:t>
    </dgm:pt>
    <dgm:pt modelId="{4AA6B301-F50E-984E-9962-78D43F987C7D}" type="pres">
      <dgm:prSet presAssocID="{B25EE51B-625B-0643-AFD3-3C1B718DB912}" presName="CompostProcess" presStyleCnt="0">
        <dgm:presLayoutVars>
          <dgm:dir/>
          <dgm:resizeHandles val="exact"/>
        </dgm:presLayoutVars>
      </dgm:prSet>
      <dgm:spPr/>
    </dgm:pt>
    <dgm:pt modelId="{0F4808E3-0FE7-3747-95B7-69F792E7FE13}" type="pres">
      <dgm:prSet presAssocID="{B25EE51B-625B-0643-AFD3-3C1B718DB912}" presName="arrow" presStyleLbl="bgShp" presStyleIdx="0" presStyleCnt="1"/>
      <dgm:spPr/>
    </dgm:pt>
    <dgm:pt modelId="{7ADAC1C7-6593-8843-B001-1523E43BDB8D}" type="pres">
      <dgm:prSet presAssocID="{B25EE51B-625B-0643-AFD3-3C1B718DB912}" presName="linearProcess" presStyleCnt="0"/>
      <dgm:spPr/>
    </dgm:pt>
    <dgm:pt modelId="{0EE3ADB5-8D8C-B841-BDC4-8ECE5C9A9863}" type="pres">
      <dgm:prSet presAssocID="{98F4831C-4A95-CD4B-BE86-0CA92AF12EE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0A5A0-9C99-CC43-955A-3EBF95F5B2E9}" type="pres">
      <dgm:prSet presAssocID="{6753092E-33E1-AB4C-9A79-52EA2E884F2A}" presName="sibTrans" presStyleCnt="0"/>
      <dgm:spPr/>
    </dgm:pt>
    <dgm:pt modelId="{D7E052AE-7D88-CE44-80F6-0BF4C1803D09}" type="pres">
      <dgm:prSet presAssocID="{5C6A1A44-B94E-7D49-A639-A1CD7DBF3B6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2310E-A58D-034D-A746-AD56099610A9}" type="pres">
      <dgm:prSet presAssocID="{EDB21B90-B064-3C4A-A1BD-05CFA9F6EACC}" presName="sibTrans" presStyleCnt="0"/>
      <dgm:spPr/>
    </dgm:pt>
    <dgm:pt modelId="{740459EC-2A4D-E247-8E4B-0DF3DDB92E70}" type="pres">
      <dgm:prSet presAssocID="{8EC73D55-A328-BB41-8B83-F47F80B84C2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D7A823-1382-B045-A5A1-4D0C32707506}" srcId="{B25EE51B-625B-0643-AFD3-3C1B718DB912}" destId="{5C6A1A44-B94E-7D49-A639-A1CD7DBF3B69}" srcOrd="1" destOrd="0" parTransId="{342760E8-745B-DD4F-9507-B689271058C0}" sibTransId="{EDB21B90-B064-3C4A-A1BD-05CFA9F6EACC}"/>
    <dgm:cxn modelId="{443F70BC-631F-A34A-A291-D63577E5D8A0}" type="presOf" srcId="{5C6A1A44-B94E-7D49-A639-A1CD7DBF3B69}" destId="{D7E052AE-7D88-CE44-80F6-0BF4C1803D09}" srcOrd="0" destOrd="0" presId="urn:microsoft.com/office/officeart/2005/8/layout/hProcess9"/>
    <dgm:cxn modelId="{59189A08-F173-D947-ABCF-336A9ED78F64}" type="presOf" srcId="{8EC73D55-A328-BB41-8B83-F47F80B84C2F}" destId="{740459EC-2A4D-E247-8E4B-0DF3DDB92E70}" srcOrd="0" destOrd="0" presId="urn:microsoft.com/office/officeart/2005/8/layout/hProcess9"/>
    <dgm:cxn modelId="{0B8FD163-E444-814C-9779-EF2E5CA0A75E}" type="presOf" srcId="{B25EE51B-625B-0643-AFD3-3C1B718DB912}" destId="{4AA6B301-F50E-984E-9962-78D43F987C7D}" srcOrd="0" destOrd="0" presId="urn:microsoft.com/office/officeart/2005/8/layout/hProcess9"/>
    <dgm:cxn modelId="{BD5C8350-A9A7-3248-833C-F385C87DD43E}" srcId="{B25EE51B-625B-0643-AFD3-3C1B718DB912}" destId="{98F4831C-4A95-CD4B-BE86-0CA92AF12EE7}" srcOrd="0" destOrd="0" parTransId="{92697FAF-16FA-D14E-BB9E-59D3B6B74E91}" sibTransId="{6753092E-33E1-AB4C-9A79-52EA2E884F2A}"/>
    <dgm:cxn modelId="{1C70BA3C-F030-704D-9784-F3E09BEB875C}" srcId="{B25EE51B-625B-0643-AFD3-3C1B718DB912}" destId="{8EC73D55-A328-BB41-8B83-F47F80B84C2F}" srcOrd="2" destOrd="0" parTransId="{7493F8D7-5312-B746-94A1-CEEA63AE5BD0}" sibTransId="{3B1DA164-8CA3-9646-A1DA-2ACED7896FE4}"/>
    <dgm:cxn modelId="{A1931A28-B743-FF46-8D76-E5EB964EAE1A}" type="presOf" srcId="{98F4831C-4A95-CD4B-BE86-0CA92AF12EE7}" destId="{0EE3ADB5-8D8C-B841-BDC4-8ECE5C9A9863}" srcOrd="0" destOrd="0" presId="urn:microsoft.com/office/officeart/2005/8/layout/hProcess9"/>
    <dgm:cxn modelId="{3B8257C1-5B59-204F-92AB-66E1D9836725}" type="presParOf" srcId="{4AA6B301-F50E-984E-9962-78D43F987C7D}" destId="{0F4808E3-0FE7-3747-95B7-69F792E7FE13}" srcOrd="0" destOrd="0" presId="urn:microsoft.com/office/officeart/2005/8/layout/hProcess9"/>
    <dgm:cxn modelId="{37653B50-B43B-2A42-B18E-21F45E4E12F2}" type="presParOf" srcId="{4AA6B301-F50E-984E-9962-78D43F987C7D}" destId="{7ADAC1C7-6593-8843-B001-1523E43BDB8D}" srcOrd="1" destOrd="0" presId="urn:microsoft.com/office/officeart/2005/8/layout/hProcess9"/>
    <dgm:cxn modelId="{09680DBE-290D-2E4D-BCCB-D832043BE783}" type="presParOf" srcId="{7ADAC1C7-6593-8843-B001-1523E43BDB8D}" destId="{0EE3ADB5-8D8C-B841-BDC4-8ECE5C9A9863}" srcOrd="0" destOrd="0" presId="urn:microsoft.com/office/officeart/2005/8/layout/hProcess9"/>
    <dgm:cxn modelId="{EAEC98FC-2FE4-6648-A51E-F836AF5030A5}" type="presParOf" srcId="{7ADAC1C7-6593-8843-B001-1523E43BDB8D}" destId="{82B0A5A0-9C99-CC43-955A-3EBF95F5B2E9}" srcOrd="1" destOrd="0" presId="urn:microsoft.com/office/officeart/2005/8/layout/hProcess9"/>
    <dgm:cxn modelId="{5BAEC4DF-8051-5249-AB33-456A34E96FB0}" type="presParOf" srcId="{7ADAC1C7-6593-8843-B001-1523E43BDB8D}" destId="{D7E052AE-7D88-CE44-80F6-0BF4C1803D09}" srcOrd="2" destOrd="0" presId="urn:microsoft.com/office/officeart/2005/8/layout/hProcess9"/>
    <dgm:cxn modelId="{CBF4E096-4F9D-614F-984A-3D0905E6DBAC}" type="presParOf" srcId="{7ADAC1C7-6593-8843-B001-1523E43BDB8D}" destId="{9822310E-A58D-034D-A746-AD56099610A9}" srcOrd="3" destOrd="0" presId="urn:microsoft.com/office/officeart/2005/8/layout/hProcess9"/>
    <dgm:cxn modelId="{66B9B478-8CED-644A-A033-1E27C784E13D}" type="presParOf" srcId="{7ADAC1C7-6593-8843-B001-1523E43BDB8D}" destId="{740459EC-2A4D-E247-8E4B-0DF3DDB92E7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4808E3-0FE7-3747-95B7-69F792E7FE13}">
      <dsp:nvSpPr>
        <dsp:cNvPr id="0" name=""/>
        <dsp:cNvSpPr/>
      </dsp:nvSpPr>
      <dsp:spPr>
        <a:xfrm>
          <a:off x="548520" y="0"/>
          <a:ext cx="6216571" cy="4303712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01600" stA="26000" endPos="20000" dist="12700" dir="5400000" sy="-100000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E3ADB5-8D8C-B841-BDC4-8ECE5C9A9863}">
      <dsp:nvSpPr>
        <dsp:cNvPr id="0" name=""/>
        <dsp:cNvSpPr/>
      </dsp:nvSpPr>
      <dsp:spPr>
        <a:xfrm>
          <a:off x="7856" y="1291113"/>
          <a:ext cx="2354069" cy="17214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2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>
          <a:reflection blurRad="101600" stA="26000" endPos="20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 Look at Structure &amp; Resources</a:t>
          </a:r>
          <a:endParaRPr lang="en-US" sz="2800" kern="1200" dirty="0"/>
        </a:p>
      </dsp:txBody>
      <dsp:txXfrm>
        <a:off x="7856" y="1291113"/>
        <a:ext cx="2354069" cy="1721484"/>
      </dsp:txXfrm>
    </dsp:sp>
    <dsp:sp modelId="{D7E052AE-7D88-CE44-80F6-0BF4C1803D09}">
      <dsp:nvSpPr>
        <dsp:cNvPr id="0" name=""/>
        <dsp:cNvSpPr/>
      </dsp:nvSpPr>
      <dsp:spPr>
        <a:xfrm>
          <a:off x="2479771" y="1291113"/>
          <a:ext cx="2354069" cy="1721484"/>
        </a:xfrm>
        <a:prstGeom prst="roundRect">
          <a:avLst/>
        </a:prstGeom>
        <a:gradFill rotWithShape="0">
          <a:gsLst>
            <a:gs pos="0">
              <a:schemeClr val="accent4">
                <a:hueOff val="590462"/>
                <a:satOff val="4899"/>
                <a:lumOff val="-10687"/>
                <a:alphaOff val="0"/>
                <a:tint val="100000"/>
                <a:shade val="100000"/>
                <a:satMod val="100000"/>
              </a:schemeClr>
            </a:gs>
            <a:gs pos="60000">
              <a:schemeClr val="accent4">
                <a:hueOff val="590462"/>
                <a:satOff val="4899"/>
                <a:lumOff val="-10687"/>
                <a:alphaOff val="0"/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accent4">
                <a:hueOff val="590462"/>
                <a:satOff val="4899"/>
                <a:lumOff val="-10687"/>
                <a:alphaOff val="0"/>
                <a:shade val="2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>
          <a:reflection blurRad="101600" stA="26000" endPos="20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Format for Discussion</a:t>
          </a:r>
          <a:endParaRPr lang="en-US" sz="2800" kern="1200" dirty="0"/>
        </a:p>
      </dsp:txBody>
      <dsp:txXfrm>
        <a:off x="2479771" y="1291113"/>
        <a:ext cx="2354069" cy="1721484"/>
      </dsp:txXfrm>
    </dsp:sp>
    <dsp:sp modelId="{740459EC-2A4D-E247-8E4B-0DF3DDB92E70}">
      <dsp:nvSpPr>
        <dsp:cNvPr id="0" name=""/>
        <dsp:cNvSpPr/>
      </dsp:nvSpPr>
      <dsp:spPr>
        <a:xfrm>
          <a:off x="4951687" y="1291113"/>
          <a:ext cx="2354069" cy="1721484"/>
        </a:xfrm>
        <a:prstGeom prst="roundRect">
          <a:avLst/>
        </a:prstGeom>
        <a:gradFill rotWithShape="0">
          <a:gsLst>
            <a:gs pos="0">
              <a:schemeClr val="accent4">
                <a:hueOff val="1180923"/>
                <a:satOff val="9799"/>
                <a:lumOff val="-21374"/>
                <a:alphaOff val="0"/>
                <a:tint val="100000"/>
                <a:shade val="100000"/>
                <a:satMod val="100000"/>
              </a:schemeClr>
            </a:gs>
            <a:gs pos="60000">
              <a:schemeClr val="accent4">
                <a:hueOff val="1180923"/>
                <a:satOff val="9799"/>
                <a:lumOff val="-21374"/>
                <a:alphaOff val="0"/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accent4">
                <a:hueOff val="1180923"/>
                <a:satOff val="9799"/>
                <a:lumOff val="-21374"/>
                <a:alphaOff val="0"/>
                <a:shade val="2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>
          <a:reflection blurRad="101600" stA="26000" endPos="20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Our ‘</a:t>
          </a:r>
          <a:r>
            <a:rPr lang="en-US" sz="2800" kern="1200" dirty="0" err="1" smtClean="0"/>
            <a:t>Reportables</a:t>
          </a:r>
          <a:r>
            <a:rPr lang="en-US" sz="2800" kern="1200" dirty="0" smtClean="0"/>
            <a:t>’</a:t>
          </a:r>
          <a:endParaRPr lang="en-US" sz="2800" kern="1200" dirty="0"/>
        </a:p>
      </dsp:txBody>
      <dsp:txXfrm>
        <a:off x="4951687" y="1291113"/>
        <a:ext cx="2354069" cy="1721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C4857-68F9-6C4F-B3E3-8602CD4F54D7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E6CB2-5844-4649-9271-0CD04C89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 participants of the Call for Change module.</a:t>
            </a:r>
          </a:p>
          <a:p>
            <a:endParaRPr lang="en-US" dirty="0" smtClean="0"/>
          </a:p>
          <a:p>
            <a:r>
              <a:rPr lang="en-US" dirty="0" smtClean="0"/>
              <a:t>Questions to prompt introductory discussion:</a:t>
            </a:r>
          </a:p>
          <a:p>
            <a:r>
              <a:rPr lang="en-US" baseline="0" dirty="0" smtClean="0"/>
              <a:t>-Why is North Carolina involved in this new initiative?</a:t>
            </a:r>
          </a:p>
          <a:p>
            <a:r>
              <a:rPr lang="en-US" baseline="0" dirty="0" smtClean="0"/>
              <a:t>-What does NC’s trend data look like?</a:t>
            </a:r>
          </a:p>
          <a:p>
            <a:r>
              <a:rPr lang="en-US" baseline="0" dirty="0" smtClean="0"/>
              <a:t>-What is our timeline for implementation?</a:t>
            </a:r>
          </a:p>
          <a:p>
            <a:r>
              <a:rPr lang="en-US" baseline="0" dirty="0" smtClean="0"/>
              <a:t>-What is Race to the Top all about?</a:t>
            </a:r>
          </a:p>
          <a:p>
            <a:r>
              <a:rPr lang="en-US" baseline="0" dirty="0" smtClean="0"/>
              <a:t>-How is our school responding to the Call for Change?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 available on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 available on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that these are parallel on the crosswalk.</a:t>
            </a:r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new standards call for comparing and contrasting.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sharing:</a:t>
            </a:r>
          </a:p>
          <a:p>
            <a:endParaRPr lang="en-US" dirty="0" smtClean="0"/>
          </a:p>
          <a:p>
            <a:r>
              <a:rPr lang="en-US" dirty="0" smtClean="0"/>
              <a:t>3 big changes</a:t>
            </a:r>
          </a:p>
          <a:p>
            <a:endParaRPr lang="en-US" dirty="0" smtClean="0"/>
          </a:p>
          <a:p>
            <a:r>
              <a:rPr lang="en-US" dirty="0" smtClean="0"/>
              <a:t>2 Feel – Goods (things we are already doing or working on that ‘fit-right-in’)</a:t>
            </a:r>
          </a:p>
          <a:p>
            <a:endParaRPr lang="en-US" dirty="0" smtClean="0"/>
          </a:p>
          <a:p>
            <a:r>
              <a:rPr lang="en-US" dirty="0" smtClean="0"/>
              <a:t>1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sharing:</a:t>
            </a:r>
          </a:p>
          <a:p>
            <a:endParaRPr lang="en-US" dirty="0" smtClean="0"/>
          </a:p>
          <a:p>
            <a:r>
              <a:rPr lang="en-US" dirty="0" smtClean="0"/>
              <a:t>3 big changes</a:t>
            </a:r>
          </a:p>
          <a:p>
            <a:endParaRPr lang="en-US" dirty="0" smtClean="0"/>
          </a:p>
          <a:p>
            <a:r>
              <a:rPr lang="en-US" dirty="0" smtClean="0"/>
              <a:t>2 Feel – Goods (things we are already doing or working on that ‘fit-right-in’)</a:t>
            </a:r>
          </a:p>
          <a:p>
            <a:endParaRPr lang="en-US" dirty="0" smtClean="0"/>
          </a:p>
          <a:p>
            <a:r>
              <a:rPr lang="en-US" dirty="0" smtClean="0"/>
              <a:t>1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Agree on time to gather back.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Encourage singing;</a:t>
            </a:r>
            <a:r>
              <a:rPr lang="en-US" baseline="0" dirty="0" smtClean="0"/>
              <a:t> make it fun.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Be certain to ask why the song was selected.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aseline="0" dirty="0" smtClean="0"/>
          </a:p>
          <a:p>
            <a:r>
              <a:rPr lang="en-US" dirty="0" smtClean="0"/>
              <a:t>The two blue content </a:t>
            </a:r>
            <a:r>
              <a:rPr lang="en-US" dirty="0"/>
              <a:t>areas do not have specific courses with tests associated with them.  They are standards that are interwoven throughout all content areas, grades &amp; courses.  But they </a:t>
            </a:r>
            <a:r>
              <a:rPr lang="en-US" b="1" i="1" dirty="0"/>
              <a:t>are</a:t>
            </a:r>
            <a:r>
              <a:rPr lang="en-US" dirty="0"/>
              <a:t> still standards</a:t>
            </a:r>
            <a:r>
              <a:rPr lang="en-US" dirty="0" smtClean="0"/>
              <a:t>.</a:t>
            </a:r>
          </a:p>
        </p:txBody>
      </p:sp>
      <p:sp>
        <p:nvSpPr>
          <p:cNvPr id="235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A94226-E3EB-1549-9643-616BDA06CE28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next steps (as a school or as a grade level)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“ELA </a:t>
            </a:r>
            <a:r>
              <a:rPr lang="en-US" baseline="0" dirty="0" smtClean="0"/>
              <a:t> &amp; Literacy in History/Social Studies, Science, and Technical Subjects”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Implications???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Examine</a:t>
            </a:r>
            <a:r>
              <a:rPr lang="en-US" baseline="0" dirty="0" smtClean="0"/>
              <a:t> structure of standards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Suggested format for discussion (Word document “Exploring the New Standards”)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Reportables</a:t>
            </a:r>
            <a:r>
              <a:rPr lang="en-US" baseline="0" dirty="0" smtClean="0"/>
              <a:t> (What will we come back and share with our colleagues when we gather back together?)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 available on the wiki (to</a:t>
            </a:r>
            <a:r>
              <a:rPr lang="en-US" baseline="0" dirty="0" smtClean="0"/>
              <a:t> print)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6CB2-5844-4649-9271-0CD04C89A49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78695E-CFD3-418D-975F-FB3431E229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78695E-CFD3-418D-975F-FB3431E2299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F5CD18-686B-47A9-AFD5-66CE5FA52A6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F462B70-A27A-6F4A-970D-5964C27FE1D3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A6F7B99-C525-7842-BCAD-44B306BBF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laccss.ncdpi.wikispaces.net/" TargetMode="External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d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d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Taking a Closer Look at the New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Exploring the Toolkits</a:t>
            </a:r>
          </a:p>
          <a:p>
            <a:r>
              <a:rPr lang="en-US" dirty="0" smtClean="0"/>
              <a:t>(Crosswalks and Unpacking Documents)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Standards</a:t>
            </a:r>
            <a:endParaRPr lang="en-US" dirty="0"/>
          </a:p>
        </p:txBody>
      </p:sp>
      <p:pic>
        <p:nvPicPr>
          <p:cNvPr id="4" name="Content Placeholder 3" descr="K-12 ELA CCR Anchor Standard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15658" r="-15658"/>
              <a:stretch>
                <a:fillRect/>
              </a:stretch>
            </p:blipFill>
          </mc:Choice>
          <mc:Fallback>
            <p:blipFill>
              <a:blip r:embed="rId4"/>
              <a:srcRect l="-15658" r="-15658"/>
              <a:stretch>
                <a:fillRect/>
              </a:stretch>
            </p:blipFill>
          </mc:Fallback>
        </mc:AlternateContent>
        <p:spPr>
          <a:xfrm>
            <a:off x="914400" y="1492625"/>
            <a:ext cx="7313613" cy="43033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Anchor Standards are Used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845" y="1937136"/>
            <a:ext cx="852072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33399"/>
            <a:ext cx="6934200" cy="53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Resources for ELA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747838"/>
            <a:ext cx="7313613" cy="8350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hlinkClick r:id="rId3"/>
              </a:rPr>
              <a:t>http://</a:t>
            </a:r>
            <a:r>
              <a:rPr lang="en-US" sz="3600" dirty="0" err="1" smtClean="0">
                <a:hlinkClick r:id="rId3"/>
              </a:rPr>
              <a:t>elaccss.ncdpi.wikispaces.net</a:t>
            </a:r>
            <a:endParaRPr lang="en-US" sz="3600" dirty="0"/>
          </a:p>
        </p:txBody>
      </p:sp>
      <p:pic>
        <p:nvPicPr>
          <p:cNvPr id="7" name="Picture 6" descr="ELA wiki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582848"/>
            <a:ext cx="7313613" cy="36785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784" y="228601"/>
            <a:ext cx="7625230" cy="1264024"/>
          </a:xfrm>
        </p:spPr>
        <p:txBody>
          <a:bodyPr/>
          <a:lstStyle/>
          <a:p>
            <a:r>
              <a:rPr lang="en-US" dirty="0" smtClean="0"/>
              <a:t>Guide to Discussions</a:t>
            </a:r>
            <a:br>
              <a:rPr lang="en-US" dirty="0" smtClean="0"/>
            </a:br>
            <a:r>
              <a:rPr lang="en-US" dirty="0" smtClean="0"/>
              <a:t>&amp; Instructional Planning</a:t>
            </a:r>
            <a:endParaRPr lang="en-US" dirty="0"/>
          </a:p>
        </p:txBody>
      </p:sp>
      <p:pic>
        <p:nvPicPr>
          <p:cNvPr id="4" name="Content Placeholder 3" descr="IMAGE Exploring the New Standard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1588" r="-1588"/>
              <a:stretch>
                <a:fillRect/>
              </a:stretch>
            </p:blipFill>
          </mc:Choice>
          <mc:Fallback>
            <p:blipFill>
              <a:blip r:embed="rId4"/>
              <a:srcRect l="-1588" r="-1588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784" y="228601"/>
            <a:ext cx="7625230" cy="1264024"/>
          </a:xfrm>
        </p:spPr>
        <p:txBody>
          <a:bodyPr/>
          <a:lstStyle/>
          <a:p>
            <a:r>
              <a:rPr lang="en-US" dirty="0" smtClean="0"/>
              <a:t>Let’s Practice…</a:t>
            </a:r>
            <a:endParaRPr lang="en-US" dirty="0"/>
          </a:p>
        </p:txBody>
      </p:sp>
      <p:pic>
        <p:nvPicPr>
          <p:cNvPr id="4" name="Content Placeholder 3" descr="IMAGE Exploring the New Standard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1588" r="-1588"/>
              <a:stretch>
                <a:fillRect/>
              </a:stretch>
            </p:blipFill>
          </mc:Choice>
          <mc:Fallback>
            <p:blipFill>
              <a:blip r:embed="rId4"/>
              <a:srcRect l="-1588" r="-1588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/>
              <a:t>Current Standard</a:t>
            </a:r>
            <a:r>
              <a:rPr lang="en-US" b="1" u="sng" dirty="0" smtClean="0"/>
              <a:t>:</a:t>
            </a:r>
          </a:p>
          <a:p>
            <a:pPr algn="ctr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Reading: (3.01)</a:t>
            </a:r>
          </a:p>
          <a:p>
            <a:pPr algn="ctr">
              <a:buNone/>
            </a:pPr>
            <a:r>
              <a:rPr lang="en-US" dirty="0" smtClean="0"/>
              <a:t>Respond </a:t>
            </a:r>
            <a:r>
              <a:rPr lang="en-US" dirty="0" smtClean="0"/>
              <a:t>to fiction, nonfiction, poetry, and drama using interpretive, critical, and evaluative processes </a:t>
            </a:r>
            <a:r>
              <a:rPr lang="en-US" dirty="0" err="1" smtClean="0"/>
              <a:t>by:making</a:t>
            </a:r>
            <a:r>
              <a:rPr lang="en-US" dirty="0" smtClean="0"/>
              <a:t> inferences and drawing conclusions about characters and events.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/>
              <a:t>What It Looks Like</a:t>
            </a:r>
          </a:p>
          <a:p>
            <a:pPr algn="ctr">
              <a:buNone/>
            </a:pPr>
            <a:r>
              <a:rPr lang="en-US" b="1" u="sng" dirty="0" smtClean="0"/>
              <a:t>Now In Classroom:</a:t>
            </a:r>
            <a:r>
              <a:rPr lang="en-US" b="1" u="sng" dirty="0" smtClean="0"/>
              <a:t> 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r>
              <a:rPr lang="en-US" dirty="0" smtClean="0"/>
              <a:t>(Offer examples)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b="1" u="sng" dirty="0" smtClean="0"/>
              <a:t>New Common Core Standard</a:t>
            </a:r>
            <a:r>
              <a:rPr lang="en-US" b="1" u="sng" dirty="0" smtClean="0"/>
              <a:t>:</a:t>
            </a:r>
            <a:endParaRPr lang="en-US" b="1" u="sng" dirty="0" smtClean="0"/>
          </a:p>
          <a:p>
            <a:pPr algn="ctr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(3.RI.9)</a:t>
            </a:r>
          </a:p>
          <a:p>
            <a:pPr algn="ctr">
              <a:buNone/>
            </a:pPr>
            <a:r>
              <a:rPr lang="en-US" dirty="0" smtClean="0"/>
              <a:t>Compare and contrast the most important points and key details presented in two texts on the same topic.</a:t>
            </a:r>
            <a:endParaRPr lang="en-US" b="1" u="sng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b="1" u="sng" dirty="0" smtClean="0"/>
              <a:t>What It Will Look Like</a:t>
            </a:r>
          </a:p>
          <a:p>
            <a:pPr algn="ctr">
              <a:buNone/>
            </a:pPr>
            <a:r>
              <a:rPr lang="en-US" b="1" u="sng" dirty="0" smtClean="0"/>
              <a:t>In Classroom</a:t>
            </a:r>
            <a:r>
              <a:rPr lang="en-US" b="1" u="sng" dirty="0" smtClean="0"/>
              <a:t>: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r>
              <a:rPr lang="en-US" dirty="0" smtClean="0"/>
              <a:t>(Offer examples)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r>
              <a:rPr lang="en-US" b="1" u="sng" dirty="0" smtClean="0"/>
              <a:t> 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endParaRPr lang="en-US" b="1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b="1" u="sng" dirty="0" smtClean="0"/>
              <a:t>Instructional  Brainstorming: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r>
              <a:rPr lang="en-US" dirty="0" smtClean="0"/>
              <a:t>(What will we do differently? Resources? Formative Assessment? Other?)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b="1" u="sng" dirty="0" smtClean="0"/>
              <a:t>Questions</a:t>
            </a:r>
            <a:r>
              <a:rPr lang="en-US" b="1" u="sng" dirty="0" smtClean="0"/>
              <a:t>:</a:t>
            </a:r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endParaRPr lang="en-US" b="1" u="sng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err="1" smtClean="0"/>
              <a:t>Reportables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Gather back at agreed upon time</a:t>
            </a:r>
          </a:p>
          <a:p>
            <a:endParaRPr lang="en-US" dirty="0" smtClean="0"/>
          </a:p>
          <a:p>
            <a:r>
              <a:rPr lang="en-US" dirty="0" smtClean="0"/>
              <a:t>Each team will share:</a:t>
            </a:r>
          </a:p>
          <a:p>
            <a:pPr lvl="2"/>
            <a:r>
              <a:rPr lang="en-US" dirty="0" smtClean="0"/>
              <a:t>3 Big Changes</a:t>
            </a:r>
          </a:p>
          <a:p>
            <a:pPr lvl="2"/>
            <a:r>
              <a:rPr lang="en-US" dirty="0" smtClean="0"/>
              <a:t>2 Feel-Goods</a:t>
            </a:r>
          </a:p>
          <a:p>
            <a:pPr lvl="2"/>
            <a:r>
              <a:rPr lang="en-US" dirty="0" smtClean="0"/>
              <a:t>1 question</a:t>
            </a:r>
            <a:endParaRPr lang="en-US" dirty="0"/>
          </a:p>
        </p:txBody>
      </p:sp>
      <p:pic>
        <p:nvPicPr>
          <p:cNvPr id="5" name="Content Placeholder 4" descr="puzzle pieces resized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191" b="-8191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for Change</a:t>
            </a:r>
            <a:endParaRPr lang="en-US" dirty="0"/>
          </a:p>
        </p:txBody>
      </p:sp>
      <p:pic>
        <p:nvPicPr>
          <p:cNvPr id="6" name="Content Placeholder 5" descr="Call for Change.tiff"/>
          <p:cNvPicPr>
            <a:picLocks noGrp="1" noChangeAspect="1"/>
          </p:cNvPicPr>
          <p:nvPr>
            <p:ph idx="1"/>
          </p:nvPr>
        </p:nvPicPr>
        <p:blipFill>
          <a:blip r:embed="rId3"/>
          <a:srcRect l="-7136" r="-7136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Forth and</a:t>
            </a:r>
            <a:br>
              <a:rPr lang="en-US" dirty="0" smtClean="0"/>
            </a:br>
            <a:r>
              <a:rPr lang="en-US" dirty="0" smtClean="0"/>
              <a:t>Do Good Work</a:t>
            </a:r>
            <a:endParaRPr lang="en-US" dirty="0"/>
          </a:p>
        </p:txBody>
      </p:sp>
      <p:pic>
        <p:nvPicPr>
          <p:cNvPr id="6" name="Content Placeholder 5" descr="Collaboration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4102" r="-34102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841133"/>
            <a:ext cx="3563470" cy="195424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Each team will share:</a:t>
            </a:r>
          </a:p>
          <a:p>
            <a:pPr lvl="2"/>
            <a:r>
              <a:rPr lang="en-US" dirty="0" smtClean="0"/>
              <a:t>3 Big Changes</a:t>
            </a:r>
          </a:p>
          <a:p>
            <a:pPr lvl="2"/>
            <a:r>
              <a:rPr lang="en-US" dirty="0" smtClean="0"/>
              <a:t>2 Feel-Goods</a:t>
            </a:r>
          </a:p>
          <a:p>
            <a:pPr lvl="2"/>
            <a:r>
              <a:rPr lang="en-US" dirty="0" smtClean="0"/>
              <a:t>1 question</a:t>
            </a:r>
            <a:endParaRPr lang="en-US" dirty="0"/>
          </a:p>
        </p:txBody>
      </p:sp>
      <p:pic>
        <p:nvPicPr>
          <p:cNvPr id="5" name="Content Placeholder 4" descr="puzzle pieces resized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191" b="-8191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7" name="Content Placeholder 6" descr="Lunch.jpg"/>
          <p:cNvPicPr>
            <a:picLocks noGrp="1" noChangeAspect="1"/>
          </p:cNvPicPr>
          <p:nvPr>
            <p:ph idx="1"/>
          </p:nvPr>
        </p:nvPicPr>
        <p:blipFill>
          <a:blip r:embed="rId3"/>
          <a:srcRect l="-77271" r="-77271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Gather Together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Huddle with your team</a:t>
            </a:r>
          </a:p>
          <a:p>
            <a:endParaRPr lang="en-US" dirty="0" smtClean="0"/>
          </a:p>
          <a:p>
            <a:r>
              <a:rPr lang="en-US" dirty="0" smtClean="0"/>
              <a:t>Think of a song to describe our journey to learn the new standards</a:t>
            </a:r>
          </a:p>
          <a:p>
            <a:endParaRPr lang="en-US" dirty="0" smtClean="0"/>
          </a:p>
          <a:p>
            <a:r>
              <a:rPr lang="en-US" dirty="0" smtClean="0"/>
              <a:t>Each group will share their song and why those selected it</a:t>
            </a:r>
            <a:endParaRPr lang="en-US" dirty="0"/>
          </a:p>
        </p:txBody>
      </p:sp>
      <p:pic>
        <p:nvPicPr>
          <p:cNvPr id="6" name="Content Placeholder 5" descr="Music note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40665" b="-40665"/>
          <a:stretch>
            <a:fillRect/>
          </a:stretch>
        </p:blipFill>
        <p:spPr>
          <a:xfrm rot="1147339">
            <a:off x="5086558" y="1747838"/>
            <a:ext cx="3565526" cy="431678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err="1" smtClean="0"/>
              <a:t>Reportables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Gather back at agreed upon time</a:t>
            </a:r>
          </a:p>
          <a:p>
            <a:endParaRPr lang="en-US" dirty="0" smtClean="0"/>
          </a:p>
          <a:p>
            <a:r>
              <a:rPr lang="en-US" dirty="0" smtClean="0"/>
              <a:t>Each team will share:</a:t>
            </a:r>
          </a:p>
          <a:p>
            <a:pPr lvl="1"/>
            <a:r>
              <a:rPr lang="en-US" dirty="0" smtClean="0"/>
              <a:t>Something “new” to our grade level</a:t>
            </a:r>
          </a:p>
          <a:p>
            <a:pPr lvl="1"/>
            <a:r>
              <a:rPr lang="en-US" dirty="0" smtClean="0"/>
              <a:t>Something we are giving up, giving away, or have less emphasis on</a:t>
            </a:r>
          </a:p>
        </p:txBody>
      </p:sp>
      <p:pic>
        <p:nvPicPr>
          <p:cNvPr id="5" name="Content Placeholder 4" descr="puzzle pieces resized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191" b="-8191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Forth and</a:t>
            </a:r>
            <a:br>
              <a:rPr lang="en-US" dirty="0" smtClean="0"/>
            </a:br>
            <a:r>
              <a:rPr lang="en-US" dirty="0" smtClean="0"/>
              <a:t>Do Good Work</a:t>
            </a:r>
            <a:endParaRPr lang="en-US" dirty="0"/>
          </a:p>
        </p:txBody>
      </p:sp>
      <p:pic>
        <p:nvPicPr>
          <p:cNvPr id="6" name="Content Placeholder 5" descr="Collaboration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4102" r="-34102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Gather back at agreed upon time</a:t>
            </a:r>
          </a:p>
          <a:p>
            <a:endParaRPr lang="en-US" dirty="0" smtClean="0"/>
          </a:p>
          <a:p>
            <a:r>
              <a:rPr lang="en-US" dirty="0" smtClean="0"/>
              <a:t>Each team will share:</a:t>
            </a:r>
          </a:p>
          <a:p>
            <a:pPr lvl="1"/>
            <a:r>
              <a:rPr lang="en-US" dirty="0" smtClean="0"/>
              <a:t>Something “new” to our grade level</a:t>
            </a:r>
          </a:p>
          <a:p>
            <a:pPr lvl="1"/>
            <a:r>
              <a:rPr lang="en-US" dirty="0" smtClean="0"/>
              <a:t>Something we are giving up, giving away, or have less emphasis on</a:t>
            </a:r>
          </a:p>
        </p:txBody>
      </p:sp>
      <p:pic>
        <p:nvPicPr>
          <p:cNvPr id="5" name="Content Placeholder 4" descr="puzzle pieces resized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191" b="-8191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Next Steps</a:t>
            </a:r>
            <a:endParaRPr lang="en-US" dirty="0"/>
          </a:p>
        </p:txBody>
      </p:sp>
      <p:pic>
        <p:nvPicPr>
          <p:cNvPr id="6" name="Content Placeholder 5" descr="path imag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77391" r="-77391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rcRect l="-5321" r="-5321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66700"/>
            <a:ext cx="7772400" cy="990600"/>
          </a:xfrm>
        </p:spPr>
        <p:txBody>
          <a:bodyPr/>
          <a:lstStyle/>
          <a:p>
            <a:r>
              <a:rPr lang="en-US" dirty="0" smtClean="0"/>
              <a:t>NC Standard Course</a:t>
            </a:r>
            <a:br>
              <a:rPr lang="en-US" dirty="0" smtClean="0"/>
            </a:br>
            <a:r>
              <a:rPr lang="en-US" dirty="0" smtClean="0"/>
              <a:t>of Study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3810000" cy="449580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u="sng" dirty="0" smtClean="0">
                <a:ea typeface="ＭＳ Ｐゴシック" charset="0"/>
                <a:cs typeface="ＭＳ Ｐゴシック" charset="0"/>
              </a:rPr>
              <a:t>Common Core State Standards</a:t>
            </a:r>
          </a:p>
          <a:p>
            <a:pPr eaLnBrk="1" hangingPunct="1">
              <a:defRPr/>
            </a:pPr>
            <a:r>
              <a:rPr lang="en-US" sz="2000" b="1" dirty="0" smtClean="0">
                <a:ea typeface="ＭＳ Ｐゴシック" charset="0"/>
                <a:cs typeface="ＭＳ Ｐゴシック" charset="0"/>
              </a:rPr>
              <a:t>English Language Arts</a:t>
            </a:r>
          </a:p>
          <a:p>
            <a:pPr eaLnBrk="1" hangingPunct="1">
              <a:defRPr/>
            </a:pPr>
            <a:r>
              <a:rPr lang="en-US" sz="2000" b="1" dirty="0" smtClean="0">
                <a:ea typeface="ＭＳ Ｐゴシック" charset="0"/>
                <a:cs typeface="ＭＳ Ｐゴシック" charset="0"/>
              </a:rPr>
              <a:t>Mathematics</a:t>
            </a:r>
            <a:endParaRPr lang="en-US" sz="20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34499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9580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n-US" u="sng" dirty="0"/>
              <a:t>NC Essential Standards</a:t>
            </a:r>
          </a:p>
          <a:p>
            <a:pPr marL="0" indent="0" eaLnBrk="1" hangingPunct="1"/>
            <a:r>
              <a:rPr lang="en-US" sz="2000" b="1" dirty="0"/>
              <a:t>Science</a:t>
            </a:r>
          </a:p>
          <a:p>
            <a:pPr marL="0" indent="0" eaLnBrk="1" hangingPunct="1"/>
            <a:r>
              <a:rPr lang="en-US" sz="2000" b="1" dirty="0"/>
              <a:t>Social Studies</a:t>
            </a:r>
          </a:p>
          <a:p>
            <a:pPr marL="0" indent="0" eaLnBrk="1" hangingPunct="1"/>
            <a:r>
              <a:rPr lang="en-US" sz="2000" b="1" dirty="0"/>
              <a:t>World Languages</a:t>
            </a:r>
          </a:p>
          <a:p>
            <a:pPr marL="0" indent="0" eaLnBrk="1" hangingPunct="1"/>
            <a:r>
              <a:rPr lang="en-US" sz="2000" b="1" dirty="0"/>
              <a:t>Arts Education</a:t>
            </a:r>
          </a:p>
          <a:p>
            <a:pPr marL="0" indent="0" eaLnBrk="1" hangingPunct="1"/>
            <a:r>
              <a:rPr lang="en-US" sz="2000" b="1" dirty="0"/>
              <a:t>Healthful Living</a:t>
            </a:r>
          </a:p>
          <a:p>
            <a:pPr marL="0" indent="0" eaLnBrk="1" hangingPunct="1"/>
            <a:r>
              <a:rPr lang="en-US" sz="2000" b="1" dirty="0"/>
              <a:t>Career &amp; Tech Ed</a:t>
            </a:r>
          </a:p>
          <a:p>
            <a:pPr marL="0" indent="0" eaLnBrk="1" hangingPunct="1"/>
            <a:r>
              <a:rPr lang="en-US" sz="2000" b="1" dirty="0"/>
              <a:t>Exceptional Children</a:t>
            </a:r>
          </a:p>
          <a:p>
            <a:pPr marL="0" indent="0" eaLnBrk="1" hangingPunct="1"/>
            <a:r>
              <a:rPr lang="en-US" sz="2000" b="1" dirty="0"/>
              <a:t>English as Second Language</a:t>
            </a:r>
          </a:p>
          <a:p>
            <a:pPr marL="0" indent="0" eaLnBrk="1" hangingPunct="1"/>
            <a:r>
              <a:rPr lang="en-US" sz="2000" b="1" dirty="0">
                <a:solidFill>
                  <a:srgbClr val="0000FF"/>
                </a:solidFill>
              </a:rPr>
              <a:t>English Language Development (approved 2008)</a:t>
            </a:r>
          </a:p>
          <a:p>
            <a:pPr marL="0" indent="0" eaLnBrk="1" hangingPunct="1"/>
            <a:r>
              <a:rPr lang="en-US" sz="2000" b="1" dirty="0">
                <a:solidFill>
                  <a:srgbClr val="0000FF"/>
                </a:solidFill>
              </a:rPr>
              <a:t>Information &amp; Technology</a:t>
            </a:r>
          </a:p>
          <a:p>
            <a:pPr marL="0" indent="0" eaLnBrk="1" hangingPunct="1"/>
            <a:endParaRPr lang="en-US" dirty="0"/>
          </a:p>
        </p:txBody>
      </p:sp>
      <p:sp>
        <p:nvSpPr>
          <p:cNvPr id="234500" name="TextBox 6"/>
          <p:cNvSpPr txBox="1">
            <a:spLocks noChangeArrowheads="1"/>
          </p:cNvSpPr>
          <p:nvPr/>
        </p:nvSpPr>
        <p:spPr bwMode="auto">
          <a:xfrm>
            <a:off x="0" y="6172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*</a:t>
            </a:r>
            <a:r>
              <a:rPr lang="en-US" sz="1200" dirty="0" smtClean="0">
                <a:solidFill>
                  <a:srgbClr val="0000FF"/>
                </a:solidFill>
              </a:rPr>
              <a:t>English </a:t>
            </a:r>
            <a:r>
              <a:rPr lang="en-US" sz="1200" dirty="0">
                <a:solidFill>
                  <a:srgbClr val="0000FF"/>
                </a:solidFill>
              </a:rPr>
              <a:t>Language Development and Information &amp; Technology Essential </a:t>
            </a:r>
            <a:r>
              <a:rPr lang="en-US" sz="1200" dirty="0" smtClean="0">
                <a:solidFill>
                  <a:srgbClr val="0000FF"/>
                </a:solidFill>
              </a:rPr>
              <a:t>Standards </a:t>
            </a:r>
            <a:r>
              <a:rPr lang="en-US" sz="1200" b="1" i="1" dirty="0" smtClean="0">
                <a:solidFill>
                  <a:srgbClr val="0000FF"/>
                </a:solidFill>
              </a:rPr>
              <a:t>must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>
                <a:solidFill>
                  <a:srgbClr val="0000FF"/>
                </a:solidFill>
              </a:rPr>
              <a:t>be delivered by classroom teachers through </a:t>
            </a:r>
            <a:r>
              <a:rPr lang="en-US" sz="1200" b="1" i="1" dirty="0">
                <a:solidFill>
                  <a:srgbClr val="0000FF"/>
                </a:solidFill>
              </a:rPr>
              <a:t>ALL </a:t>
            </a:r>
            <a:r>
              <a:rPr lang="en-US" sz="1200" dirty="0">
                <a:solidFill>
                  <a:srgbClr val="0000FF"/>
                </a:solidFill>
              </a:rPr>
              <a:t>content areas, in appropriate grade </a:t>
            </a:r>
            <a:r>
              <a:rPr lang="en-US" sz="1200" dirty="0" smtClean="0">
                <a:solidFill>
                  <a:srgbClr val="0000FF"/>
                </a:solidFill>
              </a:rPr>
              <a:t>levels</a:t>
            </a:r>
            <a:r>
              <a:rPr lang="en-US" sz="1200" dirty="0">
                <a:solidFill>
                  <a:srgbClr val="0000FF"/>
                </a:solidFill>
              </a:rPr>
              <a:t>– </a:t>
            </a:r>
            <a:r>
              <a:rPr lang="en-US" sz="1200" dirty="0" smtClean="0">
                <a:solidFill>
                  <a:srgbClr val="0000FF"/>
                </a:solidFill>
              </a:rPr>
              <a:t>in collaboration </a:t>
            </a:r>
            <a:r>
              <a:rPr lang="en-US" sz="1200" dirty="0">
                <a:solidFill>
                  <a:srgbClr val="0000FF"/>
                </a:solidFill>
              </a:rPr>
              <a:t>with AIG, EC, ESL, media coordinators and tech facilitators.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Gift = Time</a:t>
            </a:r>
            <a:endParaRPr lang="en-US" dirty="0"/>
          </a:p>
        </p:txBody>
      </p:sp>
      <p:pic>
        <p:nvPicPr>
          <p:cNvPr id="11" name="Content Placeholder 10" descr="clock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1090" r="-11090"/>
          <a:stretch>
            <a:fillRect/>
          </a:stretch>
        </p:blipFill>
        <p:spPr/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400" dirty="0" smtClean="0"/>
              <a:t>Time to dive deeper into the structure and content of the new standards</a:t>
            </a:r>
          </a:p>
          <a:p>
            <a:endParaRPr lang="en-US" sz="2400" dirty="0" smtClean="0"/>
          </a:p>
          <a:p>
            <a:r>
              <a:rPr lang="en-US" sz="2400" dirty="0" smtClean="0"/>
              <a:t>Time to collaborate with colleagues and discuss instructional implications of the new standards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Will We Start?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16671" y="3237980"/>
            <a:ext cx="3961199" cy="2664528"/>
          </a:xfrm>
        </p:spPr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Instructional Toolkit</a:t>
            </a:r>
          </a:p>
          <a:p>
            <a:pPr lvl="2"/>
            <a:r>
              <a:rPr lang="en-US" sz="2800" dirty="0" smtClean="0"/>
              <a:t>Crosswalks</a:t>
            </a:r>
          </a:p>
          <a:p>
            <a:pPr lvl="2"/>
            <a:r>
              <a:rPr lang="en-US" sz="2800" dirty="0" smtClean="0"/>
              <a:t>Unpacking Docs</a:t>
            </a:r>
          </a:p>
          <a:p>
            <a:pPr lvl="2"/>
            <a:endParaRPr lang="en-US" sz="2800" dirty="0" smtClean="0"/>
          </a:p>
          <a:p>
            <a:pPr lvl="2">
              <a:buNone/>
            </a:pPr>
            <a:endParaRPr lang="en-US" sz="2800" dirty="0" smtClean="0"/>
          </a:p>
        </p:txBody>
      </p:sp>
      <p:pic>
        <p:nvPicPr>
          <p:cNvPr id="8" name="Content Placeholder 7" descr="PJR7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4477" b="-14477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 rot="20241548">
            <a:off x="715229" y="2230160"/>
            <a:ext cx="3961199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ELA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CC ELA cover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31" y="228601"/>
            <a:ext cx="8242578" cy="61424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Across the Curriculum</a:t>
            </a:r>
            <a:endParaRPr lang="en-US" dirty="0"/>
          </a:p>
        </p:txBody>
      </p:sp>
      <p:pic>
        <p:nvPicPr>
          <p:cNvPr id="5" name="Content Placeholder 4" descr="Vocab Progression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33412" b="-33412"/>
          <a:stretch>
            <a:fillRect/>
          </a:stretch>
        </p:blipFill>
        <p:spPr>
          <a:xfrm>
            <a:off x="548424" y="2554662"/>
            <a:ext cx="7948150" cy="4303338"/>
          </a:xfrm>
        </p:spPr>
      </p:pic>
      <p:sp>
        <p:nvSpPr>
          <p:cNvPr id="7" name="TextBox 6"/>
          <p:cNvSpPr txBox="1"/>
          <p:nvPr/>
        </p:nvSpPr>
        <p:spPr>
          <a:xfrm>
            <a:off x="914400" y="1937136"/>
            <a:ext cx="6835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One example:</a:t>
            </a:r>
          </a:p>
          <a:p>
            <a:pPr algn="ctr"/>
            <a:r>
              <a:rPr lang="en-US" sz="2800" dirty="0" smtClean="0"/>
              <a:t>Explicit vocabulary instruction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begin break into teams…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430371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Standards</a:t>
            </a:r>
            <a:endParaRPr lang="en-US" dirty="0"/>
          </a:p>
        </p:txBody>
      </p:sp>
      <p:pic>
        <p:nvPicPr>
          <p:cNvPr id="6" name="Content Placeholder 5" descr="Anchor Standards Screen Shot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5080" r="-5080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1322</TotalTime>
  <Words>808</Words>
  <Application>Microsoft Macintosh PowerPoint</Application>
  <PresentationFormat>On-screen Show (4:3)</PresentationFormat>
  <Paragraphs>176</Paragraphs>
  <Slides>28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Studio</vt:lpstr>
      <vt:lpstr>Taking a Closer Look at the New Standards</vt:lpstr>
      <vt:lpstr>Call for Change</vt:lpstr>
      <vt:lpstr>NC Standard Course of Study</vt:lpstr>
      <vt:lpstr>Today’s Gift = Time</vt:lpstr>
      <vt:lpstr>Where Will We Start?</vt:lpstr>
      <vt:lpstr>Slide 6</vt:lpstr>
      <vt:lpstr>Literacy Across the Curriculum</vt:lpstr>
      <vt:lpstr>Before we begin break into teams…</vt:lpstr>
      <vt:lpstr>Anchor Standards</vt:lpstr>
      <vt:lpstr>Anchor Standards</vt:lpstr>
      <vt:lpstr>How Anchor Standards are Used</vt:lpstr>
      <vt:lpstr>Slide 12</vt:lpstr>
      <vt:lpstr>NC Resources for ELA</vt:lpstr>
      <vt:lpstr>Guide to Discussions &amp; Instructional Planning</vt:lpstr>
      <vt:lpstr>Let’s Practice…</vt:lpstr>
      <vt:lpstr>Let’s Practice…</vt:lpstr>
      <vt:lpstr>Let’s Practice…</vt:lpstr>
      <vt:lpstr>Let’s Practice…</vt:lpstr>
      <vt:lpstr>Our Reportables</vt:lpstr>
      <vt:lpstr>Go Forth and Do Good Work</vt:lpstr>
      <vt:lpstr>Reporting Out</vt:lpstr>
      <vt:lpstr>Lunch</vt:lpstr>
      <vt:lpstr>We Gather Together</vt:lpstr>
      <vt:lpstr>Our Reportables</vt:lpstr>
      <vt:lpstr>Go Forth and Do Good Work</vt:lpstr>
      <vt:lpstr>Reporting Out</vt:lpstr>
      <vt:lpstr>Our Next Steps</vt:lpstr>
      <vt:lpstr>Thank You</vt:lpstr>
    </vt:vector>
  </TitlesOfParts>
  <Company>HCPS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a Closer Look at the New Standards</dc:title>
  <dc:creator>Jan King</dc:creator>
  <cp:lastModifiedBy>Jan King</cp:lastModifiedBy>
  <cp:revision>22</cp:revision>
  <dcterms:created xsi:type="dcterms:W3CDTF">2011-09-22T00:49:40Z</dcterms:created>
  <dcterms:modified xsi:type="dcterms:W3CDTF">2011-09-22T01:09:48Z</dcterms:modified>
</cp:coreProperties>
</file>